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0283A-2056-4B9C-A281-CE048932D686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CEAFD-44DD-429F-9E4A-6143184687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8F193E-3E86-4862-94C5-CF9DF0709BF4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942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06BBFD-9198-4FB2-9EFC-3498B7679906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952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B7A2CB-F73D-4DF8-8130-AE3CF6E5782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962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306385-404E-439C-B3C1-70C8C36DEEED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972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DB68-FCD6-492D-87DD-C49509ECECBA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889D3-31E4-4CF4-9E09-4D16A3226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DB68-FCD6-492D-87DD-C49509ECECBA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889D3-31E4-4CF4-9E09-4D16A3226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DB68-FCD6-492D-87DD-C49509ECECBA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889D3-31E4-4CF4-9E09-4D16A3226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DB68-FCD6-492D-87DD-C49509ECECBA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889D3-31E4-4CF4-9E09-4D16A3226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DB68-FCD6-492D-87DD-C49509ECECBA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889D3-31E4-4CF4-9E09-4D16A3226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DB68-FCD6-492D-87DD-C49509ECECBA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889D3-31E4-4CF4-9E09-4D16A3226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DB68-FCD6-492D-87DD-C49509ECECBA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889D3-31E4-4CF4-9E09-4D16A3226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DB68-FCD6-492D-87DD-C49509ECECBA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889D3-31E4-4CF4-9E09-4D16A3226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DB68-FCD6-492D-87DD-C49509ECECBA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889D3-31E4-4CF4-9E09-4D16A3226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DB68-FCD6-492D-87DD-C49509ECECBA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889D3-31E4-4CF4-9E09-4D16A3226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DB68-FCD6-492D-87DD-C49509ECECBA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889D3-31E4-4CF4-9E09-4D16A32263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EDB68-FCD6-492D-87DD-C49509ECECBA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889D3-31E4-4CF4-9E09-4D16A32263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  <a:defRPr/>
            </a:pPr>
            <a:r>
              <a:rPr lang="es-ES" b="1" dirty="0">
                <a:solidFill>
                  <a:srgbClr val="00B0F0"/>
                </a:solidFill>
              </a:rPr>
              <a:t>Propósito # </a:t>
            </a:r>
            <a:r>
              <a:rPr lang="es-ES" b="1" dirty="0" smtClean="0">
                <a:solidFill>
                  <a:srgbClr val="00B0F0"/>
                </a:solidFill>
              </a:rPr>
              <a:t>70: ¿Quieres ir a la fiesta?</a:t>
            </a:r>
            <a:endParaRPr lang="en-US" b="1" dirty="0">
              <a:solidFill>
                <a:srgbClr val="00B0F0"/>
              </a:solidFill>
            </a:endParaRPr>
          </a:p>
          <a:p>
            <a:pPr>
              <a:buFontTx/>
              <a:buNone/>
              <a:defRPr/>
            </a:pPr>
            <a:r>
              <a:rPr lang="es-ES" sz="1800" b="1" dirty="0" smtClean="0">
                <a:solidFill>
                  <a:srgbClr val="00B0F0"/>
                </a:solidFill>
                <a:latin typeface="Comic Sans MS" pitchFamily="1" charset="0"/>
              </a:rPr>
              <a:t>La </a:t>
            </a:r>
            <a:r>
              <a:rPr lang="es-ES" sz="1800" b="1" dirty="0">
                <a:solidFill>
                  <a:srgbClr val="00B0F0"/>
                </a:solidFill>
                <a:latin typeface="Comic Sans MS" pitchFamily="1" charset="0"/>
              </a:rPr>
              <a:t>Actividad </a:t>
            </a:r>
            <a:r>
              <a:rPr lang="es-ES" sz="1800" b="1" dirty="0" smtClean="0">
                <a:solidFill>
                  <a:srgbClr val="00B0F0"/>
                </a:solidFill>
                <a:latin typeface="Comic Sans MS" pitchFamily="1" charset="0"/>
              </a:rPr>
              <a:t>Inicial</a:t>
            </a:r>
          </a:p>
          <a:p>
            <a:pPr>
              <a:buFontTx/>
              <a:buNone/>
              <a:defRPr/>
            </a:pPr>
            <a:r>
              <a:rPr lang="es-ES" sz="1800" b="1" dirty="0" err="1" smtClean="0">
                <a:solidFill>
                  <a:srgbClr val="00B0F0"/>
                </a:solidFill>
                <a:latin typeface="Comic Sans MS" pitchFamily="1" charset="0"/>
              </a:rPr>
              <a:t>Change</a:t>
            </a:r>
            <a:r>
              <a:rPr lang="es-ES" sz="1800" b="1" dirty="0" smtClean="0">
                <a:solidFill>
                  <a:srgbClr val="00B0F0"/>
                </a:solidFill>
                <a:latin typeface="Comic Sans MS" pitchFamily="1" charset="0"/>
              </a:rPr>
              <a:t> </a:t>
            </a:r>
            <a:r>
              <a:rPr lang="es-ES" sz="1800" b="1" dirty="0" err="1" smtClean="0">
                <a:solidFill>
                  <a:srgbClr val="00B0F0"/>
                </a:solidFill>
                <a:latin typeface="Comic Sans MS" pitchFamily="1" charset="0"/>
              </a:rPr>
              <a:t>to</a:t>
            </a:r>
            <a:r>
              <a:rPr lang="es-ES" sz="1800" b="1" dirty="0" smtClean="0">
                <a:solidFill>
                  <a:srgbClr val="00B0F0"/>
                </a:solidFill>
                <a:latin typeface="Comic Sans MS" pitchFamily="1" charset="0"/>
              </a:rPr>
              <a:t> </a:t>
            </a:r>
            <a:r>
              <a:rPr lang="es-ES" sz="1800" b="1" dirty="0" err="1" smtClean="0">
                <a:solidFill>
                  <a:srgbClr val="00B0F0"/>
                </a:solidFill>
                <a:latin typeface="Comic Sans MS" pitchFamily="1" charset="0"/>
              </a:rPr>
              <a:t>the</a:t>
            </a:r>
            <a:r>
              <a:rPr lang="es-ES" sz="1800" b="1" dirty="0" smtClean="0">
                <a:solidFill>
                  <a:srgbClr val="00B0F0"/>
                </a:solidFill>
                <a:latin typeface="Comic Sans MS" pitchFamily="1" charset="0"/>
              </a:rPr>
              <a:t> </a:t>
            </a:r>
            <a:r>
              <a:rPr lang="es-ES" sz="1800" b="1" dirty="0" err="1" smtClean="0">
                <a:solidFill>
                  <a:srgbClr val="00B0F0"/>
                </a:solidFill>
                <a:latin typeface="Comic Sans MS" pitchFamily="1" charset="0"/>
              </a:rPr>
              <a:t>past</a:t>
            </a:r>
            <a:r>
              <a:rPr lang="es-ES" sz="1800" b="1" dirty="0" smtClean="0">
                <a:solidFill>
                  <a:srgbClr val="00B0F0"/>
                </a:solidFill>
                <a:latin typeface="Comic Sans MS" pitchFamily="1" charset="0"/>
              </a:rPr>
              <a:t> tense.</a:t>
            </a:r>
          </a:p>
          <a:p>
            <a:pPr>
              <a:buFontTx/>
              <a:buNone/>
              <a:defRPr/>
            </a:pPr>
            <a:r>
              <a:rPr lang="es-ES" sz="1800" b="1" dirty="0">
                <a:solidFill>
                  <a:srgbClr val="00B0F0"/>
                </a:solidFill>
                <a:latin typeface="Comic Sans MS" pitchFamily="1" charset="0"/>
              </a:rPr>
              <a:t> </a:t>
            </a:r>
            <a:endParaRPr lang="es-ES" sz="1800" b="1" dirty="0" smtClean="0">
              <a:solidFill>
                <a:srgbClr val="00B0F0"/>
              </a:solidFill>
              <a:latin typeface="Comic Sans MS" pitchFamily="1" charset="0"/>
            </a:endParaRPr>
          </a:p>
          <a:p>
            <a:pPr>
              <a:buFont typeface="+mj-lt"/>
              <a:buAutoNum type="arabicPeriod"/>
              <a:defRPr/>
            </a:pPr>
            <a:r>
              <a:rPr lang="es-ES" sz="2400" dirty="0"/>
              <a:t>Ellos </a:t>
            </a:r>
            <a:r>
              <a:rPr lang="es-ES" sz="2400" dirty="0" smtClean="0"/>
              <a:t>comen empanadas.</a:t>
            </a:r>
          </a:p>
          <a:p>
            <a:pPr>
              <a:buFontTx/>
              <a:buNone/>
              <a:defRPr/>
            </a:pPr>
            <a:r>
              <a:rPr lang="es-ES" sz="2400" i="1" dirty="0" smtClean="0">
                <a:solidFill>
                  <a:srgbClr val="FF0000"/>
                </a:solidFill>
              </a:rPr>
              <a:t>Ellos comieron empanadas.</a:t>
            </a:r>
          </a:p>
          <a:p>
            <a:pPr>
              <a:buFontTx/>
              <a:buNone/>
              <a:defRPr/>
            </a:pPr>
            <a:r>
              <a:rPr lang="es-ES" sz="2400" dirty="0" smtClean="0"/>
              <a:t>2. María y yo miramos la película.</a:t>
            </a:r>
          </a:p>
          <a:p>
            <a:pPr>
              <a:buFontTx/>
              <a:buNone/>
              <a:defRPr/>
            </a:pPr>
            <a:r>
              <a:rPr lang="es-ES" sz="2400" dirty="0" smtClean="0">
                <a:solidFill>
                  <a:srgbClr val="FF0000"/>
                </a:solidFill>
              </a:rPr>
              <a:t>María y yo miramos la película.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buFontTx/>
              <a:buNone/>
              <a:defRPr/>
            </a:pPr>
            <a:r>
              <a:rPr lang="es-ES" sz="2400" dirty="0" smtClean="0"/>
              <a:t>3. Ellos son médicos.</a:t>
            </a:r>
          </a:p>
          <a:p>
            <a:pPr>
              <a:buFontTx/>
              <a:buNone/>
              <a:defRPr/>
            </a:pPr>
            <a:r>
              <a:rPr lang="es-ES" sz="2400" i="1" dirty="0" smtClean="0">
                <a:solidFill>
                  <a:srgbClr val="FF0000"/>
                </a:solidFill>
              </a:rPr>
              <a:t>Ellos fueron médicos.</a:t>
            </a:r>
          </a:p>
          <a:p>
            <a:pPr>
              <a:buFontTx/>
              <a:buNone/>
              <a:defRPr/>
            </a:pPr>
            <a:r>
              <a:rPr lang="es-ES" sz="2400" dirty="0" smtClean="0"/>
              <a:t>4. Juan vuelve a las dos.</a:t>
            </a:r>
          </a:p>
          <a:p>
            <a:pPr>
              <a:buFontTx/>
              <a:buNone/>
              <a:defRPr/>
            </a:pPr>
            <a:r>
              <a:rPr lang="es-ES" sz="2400" i="1" dirty="0" smtClean="0">
                <a:solidFill>
                  <a:srgbClr val="FF0000"/>
                </a:solidFill>
              </a:rPr>
              <a:t>Juan volvió a las dos.</a:t>
            </a:r>
            <a:endParaRPr lang="en-US" sz="2400" i="1" dirty="0">
              <a:solidFill>
                <a:srgbClr val="FF0000"/>
              </a:solidFill>
            </a:endParaRPr>
          </a:p>
          <a:p>
            <a:pPr>
              <a:buFont typeface="+mj-lt"/>
              <a:buAutoNum type="arabicPeriod"/>
              <a:defRPr/>
            </a:pPr>
            <a:endParaRPr lang="es-ES" sz="2400" b="1" dirty="0">
              <a:solidFill>
                <a:srgbClr val="00B0F0"/>
              </a:solidFill>
              <a:latin typeface="Comic Sans MS" pitchFamily="1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397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1600" dirty="0" smtClean="0">
                <a:solidFill>
                  <a:schemeClr val="tx1"/>
                </a:solidFill>
              </a:rPr>
              <a:t>Me llamo ______________ Clase </a:t>
            </a:r>
            <a:r>
              <a:rPr lang="es-ES" sz="1600" dirty="0"/>
              <a:t>7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s-ES" sz="1600" dirty="0" smtClean="0">
                <a:solidFill>
                  <a:schemeClr val="tx1"/>
                </a:solidFill>
              </a:rPr>
              <a:t>La fecha es el 24 del  mayo 2012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endParaRPr 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Corregimos La tarea</a:t>
            </a:r>
            <a:br>
              <a:rPr lang="en-US" smtClean="0"/>
            </a:br>
            <a:r>
              <a:rPr lang="en-US" smtClean="0"/>
              <a:t>Pg 74 Ex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>
              <a:buFontTx/>
              <a:buAutoNum type="arabicPeriod"/>
            </a:pPr>
            <a:r>
              <a:rPr lang="en-US" smtClean="0"/>
              <a:t>C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A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E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B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D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Pg 74 Ex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>
              <a:buFont typeface="Times New Roman" charset="0"/>
              <a:buAutoNum type="arabicPeriod"/>
            </a:pPr>
            <a:r>
              <a:rPr lang="en-US" smtClean="0"/>
              <a:t>El joven vio una película en el cine Rex.</a:t>
            </a:r>
          </a:p>
          <a:p>
            <a:pPr marL="514350" indent="-514350">
              <a:buFont typeface="Times New Roman" charset="0"/>
              <a:buAutoNum type="arabicPeriod"/>
            </a:pPr>
            <a:r>
              <a:rPr lang="en-US" smtClean="0"/>
              <a:t>Después él no volvió a casa en autobús. Cuando salió del cine, perdió el autobus.</a:t>
            </a:r>
          </a:p>
          <a:p>
            <a:pPr marL="514350" indent="-514350">
              <a:buFont typeface="Times New Roman" charset="0"/>
              <a:buAutoNum type="arabicPeriod"/>
            </a:pPr>
            <a:r>
              <a:rPr lang="en-US" smtClean="0"/>
              <a:t>Como perdió el autobús, decidió tomar el  metro.</a:t>
            </a:r>
          </a:p>
          <a:p>
            <a:pPr marL="514350" indent="-514350">
              <a:buFont typeface="Times New Roman" charset="0"/>
              <a:buAutoNum type="arabicPeriod"/>
            </a:pPr>
            <a:r>
              <a:rPr lang="en-US" smtClean="0"/>
              <a:t>Subió al metro en la estación Sol.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96" name="Picture 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1913" y="2471738"/>
            <a:ext cx="4762500" cy="344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0175" y="1009650"/>
            <a:ext cx="3857625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13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25 de 63</a:t>
            </a:r>
            <a:endParaRPr lang="en-US" sz="1600" b="1">
              <a:solidFill>
                <a:srgbClr val="FE0000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791450" y="5845175"/>
            <a:ext cx="1200150" cy="304800"/>
            <a:chOff x="4938" y="3622"/>
            <a:chExt cx="756" cy="192"/>
          </a:xfrm>
        </p:grpSpPr>
        <p:sp>
          <p:nvSpPr>
            <p:cNvPr id="23569" name="AutoShape 15"/>
            <p:cNvSpPr>
              <a:spLocks noChangeArrowheads="1"/>
            </p:cNvSpPr>
            <p:nvPr/>
          </p:nvSpPr>
          <p:spPr bwMode="auto">
            <a:xfrm>
              <a:off x="4968" y="3622"/>
              <a:ext cx="726" cy="192"/>
            </a:xfrm>
            <a:prstGeom prst="homePlate">
              <a:avLst>
                <a:gd name="adj" fmla="val 9453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3570" name="Text Box 16"/>
            <p:cNvSpPr txBox="1">
              <a:spLocks noChangeArrowheads="1"/>
            </p:cNvSpPr>
            <p:nvPr/>
          </p:nvSpPr>
          <p:spPr bwMode="auto">
            <a:xfrm>
              <a:off x="4938" y="3622"/>
              <a:ext cx="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Next Slide</a:t>
              </a:r>
            </a:p>
          </p:txBody>
        </p:sp>
      </p:grpSp>
      <p:pic>
        <p:nvPicPr>
          <p:cNvPr id="23558" name="Picture 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93"/>
          <p:cNvGrpSpPr>
            <a:grpSpLocks/>
          </p:cNvGrpSpPr>
          <p:nvPr/>
        </p:nvGrpSpPr>
        <p:grpSpPr bwMode="auto">
          <a:xfrm>
            <a:off x="747713" y="2319338"/>
            <a:ext cx="2901950" cy="3443287"/>
            <a:chOff x="471" y="1461"/>
            <a:chExt cx="1828" cy="2169"/>
          </a:xfrm>
        </p:grpSpPr>
        <p:sp>
          <p:nvSpPr>
            <p:cNvPr id="23561" name="Rectangle 92"/>
            <p:cNvSpPr>
              <a:spLocks noChangeArrowheads="1"/>
            </p:cNvSpPr>
            <p:nvPr/>
          </p:nvSpPr>
          <p:spPr bwMode="auto">
            <a:xfrm>
              <a:off x="475" y="2664"/>
              <a:ext cx="1824" cy="966"/>
            </a:xfrm>
            <a:prstGeom prst="rect">
              <a:avLst/>
            </a:prstGeom>
            <a:solidFill>
              <a:srgbClr val="00FFFF">
                <a:alpha val="25098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2" name="Rectangle 64"/>
            <p:cNvSpPr>
              <a:spLocks noChangeArrowheads="1"/>
            </p:cNvSpPr>
            <p:nvPr/>
          </p:nvSpPr>
          <p:spPr bwMode="auto">
            <a:xfrm>
              <a:off x="471" y="1523"/>
              <a:ext cx="1828" cy="962"/>
            </a:xfrm>
            <a:prstGeom prst="rect">
              <a:avLst/>
            </a:prstGeom>
            <a:solidFill>
              <a:srgbClr val="00FFFF">
                <a:alpha val="25098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3" name="Rectangle 76"/>
            <p:cNvSpPr>
              <a:spLocks noChangeArrowheads="1"/>
            </p:cNvSpPr>
            <p:nvPr/>
          </p:nvSpPr>
          <p:spPr bwMode="auto">
            <a:xfrm>
              <a:off x="1018" y="1461"/>
              <a:ext cx="451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304EB"/>
                  </a:solidFill>
                </a:rPr>
                <a:t>leer</a:t>
              </a:r>
              <a:endParaRPr lang="en-US" b="1">
                <a:solidFill>
                  <a:srgbClr val="3A69E1"/>
                </a:solidFill>
              </a:endParaRPr>
            </a:p>
          </p:txBody>
        </p:sp>
        <p:sp>
          <p:nvSpPr>
            <p:cNvPr id="23564" name="Text Box 77"/>
            <p:cNvSpPr txBox="1">
              <a:spLocks noChangeArrowheads="1"/>
            </p:cNvSpPr>
            <p:nvPr/>
          </p:nvSpPr>
          <p:spPr bwMode="auto">
            <a:xfrm>
              <a:off x="668" y="1737"/>
              <a:ext cx="566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leí</a:t>
              </a:r>
            </a:p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leíste</a:t>
              </a:r>
            </a:p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leyó</a:t>
              </a:r>
            </a:p>
          </p:txBody>
        </p:sp>
        <p:sp>
          <p:nvSpPr>
            <p:cNvPr id="23565" name="Text Box 78"/>
            <p:cNvSpPr txBox="1">
              <a:spLocks noChangeArrowheads="1"/>
            </p:cNvSpPr>
            <p:nvPr/>
          </p:nvSpPr>
          <p:spPr bwMode="auto">
            <a:xfrm>
              <a:off x="1388" y="1745"/>
              <a:ext cx="774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leímos</a:t>
              </a:r>
            </a:p>
            <a:p>
              <a:pPr>
                <a:lnSpc>
                  <a:spcPct val="80000"/>
                </a:lnSpc>
              </a:pPr>
              <a:r>
                <a:rPr lang="en-US" i="1">
                  <a:solidFill>
                    <a:schemeClr val="tx1"/>
                  </a:solidFill>
                </a:rPr>
                <a:t>leísteis</a:t>
              </a:r>
            </a:p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leyeron</a:t>
              </a:r>
            </a:p>
          </p:txBody>
        </p:sp>
        <p:sp>
          <p:nvSpPr>
            <p:cNvPr id="23566" name="Rectangle 79"/>
            <p:cNvSpPr>
              <a:spLocks noChangeArrowheads="1"/>
            </p:cNvSpPr>
            <p:nvPr/>
          </p:nvSpPr>
          <p:spPr bwMode="auto">
            <a:xfrm>
              <a:off x="1068" y="2629"/>
              <a:ext cx="370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304EB"/>
                  </a:solidFill>
                </a:rPr>
                <a:t>oír</a:t>
              </a:r>
            </a:p>
          </p:txBody>
        </p:sp>
        <p:sp>
          <p:nvSpPr>
            <p:cNvPr id="23567" name="Text Box 80"/>
            <p:cNvSpPr txBox="1">
              <a:spLocks noChangeArrowheads="1"/>
            </p:cNvSpPr>
            <p:nvPr/>
          </p:nvSpPr>
          <p:spPr bwMode="auto">
            <a:xfrm>
              <a:off x="681" y="2905"/>
              <a:ext cx="520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oí</a:t>
              </a:r>
            </a:p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oíste</a:t>
              </a:r>
            </a:p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oyó</a:t>
              </a:r>
            </a:p>
          </p:txBody>
        </p:sp>
        <p:sp>
          <p:nvSpPr>
            <p:cNvPr id="23568" name="Text Box 81"/>
            <p:cNvSpPr txBox="1">
              <a:spLocks noChangeArrowheads="1"/>
            </p:cNvSpPr>
            <p:nvPr/>
          </p:nvSpPr>
          <p:spPr bwMode="auto">
            <a:xfrm>
              <a:off x="1381" y="2913"/>
              <a:ext cx="728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oímos</a:t>
              </a:r>
            </a:p>
            <a:p>
              <a:pPr>
                <a:lnSpc>
                  <a:spcPct val="80000"/>
                </a:lnSpc>
              </a:pPr>
              <a:r>
                <a:rPr lang="en-US" i="1">
                  <a:solidFill>
                    <a:schemeClr val="tx1"/>
                  </a:solidFill>
                </a:rPr>
                <a:t>oísteis</a:t>
              </a:r>
              <a:endParaRPr lang="en-US" b="1">
                <a:solidFill>
                  <a:schemeClr val="tx1"/>
                </a:solidFill>
              </a:endParaRPr>
            </a:p>
            <a:p>
              <a:pPr>
                <a:lnSpc>
                  <a:spcPct val="80000"/>
                </a:lnSpc>
              </a:pPr>
              <a:r>
                <a:rPr lang="en-US" b="1">
                  <a:solidFill>
                    <a:schemeClr val="tx1"/>
                  </a:solidFill>
                </a:rPr>
                <a:t>oyeron</a:t>
              </a:r>
            </a:p>
          </p:txBody>
        </p:sp>
      </p:grpSp>
      <p:sp>
        <p:nvSpPr>
          <p:cNvPr id="23560" name="Text Box 86"/>
          <p:cNvSpPr txBox="1">
            <a:spLocks noChangeArrowheads="1"/>
          </p:cNvSpPr>
          <p:nvPr/>
        </p:nvSpPr>
        <p:spPr bwMode="auto">
          <a:xfrm>
            <a:off x="901700" y="1852613"/>
            <a:ext cx="79184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Times New Roman" charset="0"/>
              </a:rPr>
              <a:t>Note the forms of the verbs </a:t>
            </a:r>
            <a:r>
              <a:rPr lang="en-US" b="1">
                <a:solidFill>
                  <a:schemeClr val="tx1"/>
                </a:solidFill>
                <a:cs typeface="Times New Roman" charset="0"/>
              </a:rPr>
              <a:t>leer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 and </a:t>
            </a:r>
            <a:r>
              <a:rPr lang="en-US" b="1">
                <a:solidFill>
                  <a:schemeClr val="tx1"/>
                </a:solidFill>
                <a:cs typeface="Times New Roman" charset="0"/>
              </a:rPr>
              <a:t>oír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 in the preterite.</a:t>
            </a:r>
            <a:r>
              <a:rPr lang="en-US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26 de 63</a:t>
            </a:r>
            <a:endParaRPr lang="en-US" sz="1600" b="1">
              <a:solidFill>
                <a:srgbClr val="FE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791450" y="5845175"/>
            <a:ext cx="1200150" cy="304800"/>
            <a:chOff x="4938" y="3622"/>
            <a:chExt cx="756" cy="192"/>
          </a:xfrm>
        </p:grpSpPr>
        <p:sp>
          <p:nvSpPr>
            <p:cNvPr id="24591" name="AutoShape 5"/>
            <p:cNvSpPr>
              <a:spLocks noChangeArrowheads="1"/>
            </p:cNvSpPr>
            <p:nvPr/>
          </p:nvSpPr>
          <p:spPr bwMode="auto">
            <a:xfrm>
              <a:off x="4968" y="3622"/>
              <a:ext cx="726" cy="192"/>
            </a:xfrm>
            <a:prstGeom prst="homePlate">
              <a:avLst>
                <a:gd name="adj" fmla="val 9453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4592" name="Text Box 6"/>
            <p:cNvSpPr txBox="1">
              <a:spLocks noChangeArrowheads="1"/>
            </p:cNvSpPr>
            <p:nvPr/>
          </p:nvSpPr>
          <p:spPr bwMode="auto">
            <a:xfrm>
              <a:off x="4938" y="3622"/>
              <a:ext cx="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Next Slide</a:t>
              </a:r>
            </a:p>
          </p:txBody>
        </p:sp>
      </p:grpSp>
      <p:pic>
        <p:nvPicPr>
          <p:cNvPr id="2458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925" y="976313"/>
            <a:ext cx="24225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1140" name="Text Box 20"/>
          <p:cNvSpPr txBox="1">
            <a:spLocks noChangeArrowheads="1"/>
          </p:cNvSpPr>
          <p:nvPr/>
        </p:nvSpPr>
        <p:spPr bwMode="auto">
          <a:xfrm>
            <a:off x="2752725" y="968375"/>
            <a:ext cx="60674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64E0"/>
                </a:solidFill>
                <a:cs typeface="Times New Roman" charset="0"/>
              </a:rPr>
              <a:t>Complete with the preterite of leer or oír. </a:t>
            </a:r>
          </a:p>
        </p:txBody>
      </p:sp>
      <p:sp>
        <p:nvSpPr>
          <p:cNvPr id="24583" name="Text Box 21"/>
          <p:cNvSpPr txBox="1">
            <a:spLocks noChangeArrowheads="1"/>
          </p:cNvSpPr>
          <p:nvPr/>
        </p:nvSpPr>
        <p:spPr bwMode="auto">
          <a:xfrm>
            <a:off x="1009650" y="1987550"/>
            <a:ext cx="73548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Times New Roman" charset="0"/>
              </a:rPr>
              <a:t>1. Ayer por la mañana mi madre ______ el periódico.</a:t>
            </a:r>
            <a:r>
              <a:rPr lang="en-US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4584" name="Text Box 22"/>
          <p:cNvSpPr txBox="1">
            <a:spLocks noChangeArrowheads="1"/>
          </p:cNvSpPr>
          <p:nvPr/>
        </p:nvSpPr>
        <p:spPr bwMode="auto">
          <a:xfrm>
            <a:off x="1009650" y="2965450"/>
            <a:ext cx="59705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Times New Roman" charset="0"/>
              </a:rPr>
              <a:t>2. Anoche nosotros ______ cantar a Marta.</a:t>
            </a:r>
            <a:r>
              <a:rPr lang="en-US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4585" name="Text Box 23"/>
          <p:cNvSpPr txBox="1">
            <a:spLocks noChangeArrowheads="1"/>
          </p:cNvSpPr>
          <p:nvPr/>
        </p:nvSpPr>
        <p:spPr bwMode="auto">
          <a:xfrm>
            <a:off x="1009650" y="3944938"/>
            <a:ext cx="70516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  <a:cs typeface="Times New Roman" charset="0"/>
              </a:rPr>
              <a:t>3. ¿ ______</a:t>
            </a:r>
            <a:r>
              <a:rPr lang="en-US">
                <a:cs typeface="Times New Roman" charset="0"/>
              </a:rPr>
              <a:t> 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tú los aplausos que recibió el cantante? </a:t>
            </a:r>
          </a:p>
        </p:txBody>
      </p:sp>
      <p:sp>
        <p:nvSpPr>
          <p:cNvPr id="24586" name="Text Box 24"/>
          <p:cNvSpPr txBox="1">
            <a:spLocks noChangeArrowheads="1"/>
          </p:cNvSpPr>
          <p:nvPr/>
        </p:nvSpPr>
        <p:spPr bwMode="auto">
          <a:xfrm>
            <a:off x="1009650" y="4924425"/>
            <a:ext cx="7089775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tx1"/>
                </a:solidFill>
                <a:cs typeface="Times New Roman" charset="0"/>
              </a:rPr>
              <a:t>4. Yo ______</a:t>
            </a:r>
            <a:r>
              <a:rPr lang="en-US">
                <a:cs typeface="Times New Roman" charset="0"/>
              </a:rPr>
              <a:t> </a:t>
            </a:r>
            <a:r>
              <a:rPr lang="en-US">
                <a:solidFill>
                  <a:schemeClr val="tx1"/>
                </a:solidFill>
                <a:cs typeface="Times New Roman" charset="0"/>
              </a:rPr>
              <a:t>un libro interesante el verano pasado. </a:t>
            </a:r>
          </a:p>
        </p:txBody>
      </p:sp>
      <p:sp>
        <p:nvSpPr>
          <p:cNvPr id="261149" name="Text Box 29"/>
          <p:cNvSpPr txBox="1">
            <a:spLocks noChangeArrowheads="1"/>
          </p:cNvSpPr>
          <p:nvPr/>
        </p:nvSpPr>
        <p:spPr bwMode="auto">
          <a:xfrm>
            <a:off x="5573713" y="1979613"/>
            <a:ext cx="7524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cs typeface="Times New Roman" charset="0"/>
              </a:rPr>
              <a:t>leyó</a:t>
            </a:r>
          </a:p>
        </p:txBody>
      </p:sp>
      <p:sp>
        <p:nvSpPr>
          <p:cNvPr id="261150" name="Text Box 30"/>
          <p:cNvSpPr txBox="1">
            <a:spLocks noChangeArrowheads="1"/>
          </p:cNvSpPr>
          <p:nvPr/>
        </p:nvSpPr>
        <p:spPr bwMode="auto">
          <a:xfrm>
            <a:off x="1719263" y="3941763"/>
            <a:ext cx="8810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cs typeface="Times New Roman" charset="0"/>
              </a:rPr>
              <a:t>Oíste</a:t>
            </a:r>
          </a:p>
        </p:txBody>
      </p:sp>
      <p:sp>
        <p:nvSpPr>
          <p:cNvPr id="261151" name="Rectangle 31"/>
          <p:cNvSpPr>
            <a:spLocks noChangeArrowheads="1"/>
          </p:cNvSpPr>
          <p:nvPr/>
        </p:nvSpPr>
        <p:spPr bwMode="auto">
          <a:xfrm>
            <a:off x="3759200" y="2963863"/>
            <a:ext cx="9921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cs typeface="Times New Roman" charset="0"/>
              </a:rPr>
              <a:t>oímos</a:t>
            </a:r>
          </a:p>
        </p:txBody>
      </p:sp>
      <p:sp>
        <p:nvSpPr>
          <p:cNvPr id="261152" name="Rectangle 32"/>
          <p:cNvSpPr>
            <a:spLocks noChangeArrowheads="1"/>
          </p:cNvSpPr>
          <p:nvPr/>
        </p:nvSpPr>
        <p:spPr bwMode="auto">
          <a:xfrm>
            <a:off x="2179638" y="4886325"/>
            <a:ext cx="5143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cs typeface="Times New Roman" charset="0"/>
              </a:rPr>
              <a:t>leí</a:t>
            </a:r>
            <a:endParaRPr lang="en-US" u="sng">
              <a:cs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6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11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11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11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11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40" grpId="0"/>
      <p:bldP spid="261149" grpId="0" autoUpdateAnimBg="0"/>
      <p:bldP spid="261150" grpId="0" autoUpdateAnimBg="0"/>
      <p:bldP spid="261151" grpId="0" autoUpdateAnimBg="0"/>
      <p:bldP spid="26115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914" name="Rectangle 98"/>
          <p:cNvSpPr>
            <a:spLocks noChangeArrowheads="1"/>
          </p:cNvSpPr>
          <p:nvPr/>
        </p:nvSpPr>
        <p:spPr bwMode="auto">
          <a:xfrm>
            <a:off x="2116138" y="3028950"/>
            <a:ext cx="4814887" cy="2573338"/>
          </a:xfrm>
          <a:prstGeom prst="rect">
            <a:avLst/>
          </a:prstGeom>
          <a:solidFill>
            <a:srgbClr val="00FFFF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32"/>
          <p:cNvGrpSpPr>
            <a:grpSpLocks/>
          </p:cNvGrpSpPr>
          <p:nvPr/>
        </p:nvGrpSpPr>
        <p:grpSpPr bwMode="auto">
          <a:xfrm>
            <a:off x="4810125" y="3505200"/>
            <a:ext cx="1962150" cy="1909763"/>
            <a:chOff x="3030" y="2208"/>
            <a:chExt cx="1236" cy="1203"/>
          </a:xfrm>
        </p:grpSpPr>
        <p:sp>
          <p:nvSpPr>
            <p:cNvPr id="25620" name="Rectangle 122"/>
            <p:cNvSpPr>
              <a:spLocks noChangeArrowheads="1"/>
            </p:cNvSpPr>
            <p:nvPr/>
          </p:nvSpPr>
          <p:spPr bwMode="auto">
            <a:xfrm>
              <a:off x="3030" y="2208"/>
              <a:ext cx="104" cy="16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1" name="Rectangle 120"/>
            <p:cNvSpPr>
              <a:spLocks noChangeArrowheads="1"/>
            </p:cNvSpPr>
            <p:nvPr/>
          </p:nvSpPr>
          <p:spPr bwMode="auto">
            <a:xfrm>
              <a:off x="3814" y="2208"/>
              <a:ext cx="104" cy="16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2" name="Rectangle 123"/>
            <p:cNvSpPr>
              <a:spLocks noChangeArrowheads="1"/>
            </p:cNvSpPr>
            <p:nvPr/>
          </p:nvSpPr>
          <p:spPr bwMode="auto">
            <a:xfrm>
              <a:off x="3830" y="2412"/>
              <a:ext cx="280" cy="16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3" name="Rectangle 124"/>
            <p:cNvSpPr>
              <a:spLocks noChangeArrowheads="1"/>
            </p:cNvSpPr>
            <p:nvPr/>
          </p:nvSpPr>
          <p:spPr bwMode="auto">
            <a:xfrm>
              <a:off x="3042" y="2412"/>
              <a:ext cx="280" cy="16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4" name="Rectangle 125"/>
            <p:cNvSpPr>
              <a:spLocks noChangeArrowheads="1"/>
            </p:cNvSpPr>
            <p:nvPr/>
          </p:nvSpPr>
          <p:spPr bwMode="auto">
            <a:xfrm>
              <a:off x="3042" y="2620"/>
              <a:ext cx="158" cy="16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5" name="Rectangle 126"/>
            <p:cNvSpPr>
              <a:spLocks noChangeArrowheads="1"/>
            </p:cNvSpPr>
            <p:nvPr/>
          </p:nvSpPr>
          <p:spPr bwMode="auto">
            <a:xfrm>
              <a:off x="3826" y="2620"/>
              <a:ext cx="158" cy="16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6" name="Rectangle 127"/>
            <p:cNvSpPr>
              <a:spLocks noChangeArrowheads="1"/>
            </p:cNvSpPr>
            <p:nvPr/>
          </p:nvSpPr>
          <p:spPr bwMode="auto">
            <a:xfrm>
              <a:off x="3034" y="2828"/>
              <a:ext cx="400" cy="16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7" name="Rectangle 128"/>
            <p:cNvSpPr>
              <a:spLocks noChangeArrowheads="1"/>
            </p:cNvSpPr>
            <p:nvPr/>
          </p:nvSpPr>
          <p:spPr bwMode="auto">
            <a:xfrm>
              <a:off x="3834" y="2828"/>
              <a:ext cx="400" cy="16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8" name="Rectangle 129"/>
            <p:cNvSpPr>
              <a:spLocks noChangeArrowheads="1"/>
            </p:cNvSpPr>
            <p:nvPr/>
          </p:nvSpPr>
          <p:spPr bwMode="auto">
            <a:xfrm>
              <a:off x="3042" y="3242"/>
              <a:ext cx="432" cy="16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9" name="Rectangle 130"/>
            <p:cNvSpPr>
              <a:spLocks noChangeArrowheads="1"/>
            </p:cNvSpPr>
            <p:nvPr/>
          </p:nvSpPr>
          <p:spPr bwMode="auto">
            <a:xfrm>
              <a:off x="3834" y="3246"/>
              <a:ext cx="432" cy="165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21"/>
          <p:cNvGrpSpPr>
            <a:grpSpLocks/>
          </p:cNvGrpSpPr>
          <p:nvPr/>
        </p:nvGrpSpPr>
        <p:grpSpPr bwMode="auto">
          <a:xfrm>
            <a:off x="2136775" y="3092450"/>
            <a:ext cx="4713288" cy="2392363"/>
            <a:chOff x="1346" y="1940"/>
            <a:chExt cx="2969" cy="1507"/>
          </a:xfrm>
        </p:grpSpPr>
        <p:sp>
          <p:nvSpPr>
            <p:cNvPr id="25617" name="Rectangle 102"/>
            <p:cNvSpPr>
              <a:spLocks noChangeArrowheads="1"/>
            </p:cNvSpPr>
            <p:nvPr/>
          </p:nvSpPr>
          <p:spPr bwMode="auto">
            <a:xfrm>
              <a:off x="2875" y="1940"/>
              <a:ext cx="649" cy="1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400" b="1">
                  <a:solidFill>
                    <a:srgbClr val="015CFF"/>
                  </a:solidFill>
                </a:rPr>
                <a:t>dar</a:t>
              </a:r>
            </a:p>
            <a:p>
              <a:pPr>
                <a:lnSpc>
                  <a:spcPct val="90000"/>
                </a:lnSpc>
              </a:pPr>
              <a:r>
                <a:rPr lang="en-US" sz="2400" b="1">
                  <a:solidFill>
                    <a:schemeClr val="tx1"/>
                  </a:solidFill>
                </a:rPr>
                <a:t>di</a:t>
              </a:r>
            </a:p>
            <a:p>
              <a:pPr>
                <a:lnSpc>
                  <a:spcPct val="90000"/>
                </a:lnSpc>
              </a:pPr>
              <a:r>
                <a:rPr lang="en-US" sz="2400" b="1">
                  <a:solidFill>
                    <a:schemeClr val="tx1"/>
                  </a:solidFill>
                </a:rPr>
                <a:t>diste</a:t>
              </a:r>
            </a:p>
            <a:p>
              <a:pPr>
                <a:lnSpc>
                  <a:spcPct val="90000"/>
                </a:lnSpc>
              </a:pPr>
              <a:r>
                <a:rPr lang="en-US" sz="2400" b="1">
                  <a:solidFill>
                    <a:schemeClr val="tx1"/>
                  </a:solidFill>
                </a:rPr>
                <a:t>dio</a:t>
              </a:r>
            </a:p>
            <a:p>
              <a:pPr>
                <a:lnSpc>
                  <a:spcPct val="90000"/>
                </a:lnSpc>
              </a:pPr>
              <a:r>
                <a:rPr lang="en-US" sz="2400" b="1">
                  <a:solidFill>
                    <a:schemeClr val="tx1"/>
                  </a:solidFill>
                </a:rPr>
                <a:t>dimos</a:t>
              </a:r>
            </a:p>
            <a:p>
              <a:pPr>
                <a:lnSpc>
                  <a:spcPct val="90000"/>
                </a:lnSpc>
              </a:pPr>
              <a:r>
                <a:rPr lang="en-US" sz="2400" i="1">
                  <a:solidFill>
                    <a:schemeClr val="tx1"/>
                  </a:solidFill>
                </a:rPr>
                <a:t>disteis</a:t>
              </a:r>
              <a:endParaRPr lang="en-US" sz="2400">
                <a:solidFill>
                  <a:schemeClr val="tx1"/>
                </a:solidFill>
              </a:endParaRPr>
            </a:p>
            <a:p>
              <a:pPr>
                <a:lnSpc>
                  <a:spcPct val="90000"/>
                </a:lnSpc>
              </a:pPr>
              <a:r>
                <a:rPr lang="en-US" sz="2400" b="1">
                  <a:solidFill>
                    <a:schemeClr val="tx1"/>
                  </a:solidFill>
                </a:rPr>
                <a:t>dieron</a:t>
              </a:r>
            </a:p>
          </p:txBody>
        </p:sp>
        <p:sp>
          <p:nvSpPr>
            <p:cNvPr id="25618" name="Rectangle 103"/>
            <p:cNvSpPr>
              <a:spLocks noChangeArrowheads="1"/>
            </p:cNvSpPr>
            <p:nvPr/>
          </p:nvSpPr>
          <p:spPr bwMode="auto">
            <a:xfrm>
              <a:off x="1346" y="1940"/>
              <a:ext cx="1401" cy="1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en-US" sz="2400" b="1">
                  <a:solidFill>
                    <a:srgbClr val="015CFF"/>
                  </a:solidFill>
                </a:rPr>
                <a:t>infinitive</a:t>
              </a:r>
            </a:p>
            <a:p>
              <a:pPr algn="r">
                <a:lnSpc>
                  <a:spcPct val="90000"/>
                </a:lnSpc>
                <a:buFontTx/>
                <a:buNone/>
              </a:pPr>
              <a:r>
                <a:rPr lang="en-US" sz="2400" b="1">
                  <a:solidFill>
                    <a:srgbClr val="000000"/>
                  </a:solidFill>
                </a:rPr>
                <a:t>yo</a:t>
              </a:r>
            </a:p>
            <a:p>
              <a:pPr algn="r">
                <a:lnSpc>
                  <a:spcPct val="90000"/>
                </a:lnSpc>
                <a:buFontTx/>
                <a:buNone/>
              </a:pPr>
              <a:r>
                <a:rPr lang="en-US" sz="2400" b="1">
                  <a:solidFill>
                    <a:srgbClr val="000000"/>
                  </a:solidFill>
                </a:rPr>
                <a:t>tú</a:t>
              </a:r>
              <a:br>
                <a:rPr lang="en-US" sz="2400" b="1">
                  <a:solidFill>
                    <a:srgbClr val="000000"/>
                  </a:solidFill>
                </a:rPr>
              </a:br>
              <a:r>
                <a:rPr lang="en-US" sz="2400" b="1">
                  <a:solidFill>
                    <a:srgbClr val="000000"/>
                  </a:solidFill>
                </a:rPr>
                <a:t>él, ella, Ud.</a:t>
              </a:r>
            </a:p>
            <a:p>
              <a:pPr algn="r">
                <a:lnSpc>
                  <a:spcPct val="90000"/>
                </a:lnSpc>
                <a:buFontTx/>
                <a:buNone/>
              </a:pPr>
              <a:r>
                <a:rPr lang="en-US" sz="2400" b="1">
                  <a:solidFill>
                    <a:srgbClr val="000000"/>
                  </a:solidFill>
                </a:rPr>
                <a:t>nosotros(as)</a:t>
              </a:r>
            </a:p>
            <a:p>
              <a:pPr algn="r">
                <a:lnSpc>
                  <a:spcPct val="90000"/>
                </a:lnSpc>
                <a:buFontTx/>
                <a:buNone/>
              </a:pPr>
              <a:r>
                <a:rPr lang="en-US" sz="2400" i="1">
                  <a:solidFill>
                    <a:srgbClr val="000000"/>
                  </a:solidFill>
                </a:rPr>
                <a:t>vosotros(as)</a:t>
              </a:r>
              <a:endParaRPr lang="en-US" sz="2400" b="1">
                <a:solidFill>
                  <a:srgbClr val="000000"/>
                </a:solidFill>
              </a:endParaRPr>
            </a:p>
            <a:p>
              <a:pPr algn="r">
                <a:lnSpc>
                  <a:spcPct val="90000"/>
                </a:lnSpc>
                <a:buFontTx/>
                <a:buNone/>
              </a:pPr>
              <a:r>
                <a:rPr lang="en-US" sz="2400" b="1">
                  <a:solidFill>
                    <a:srgbClr val="000000"/>
                  </a:solidFill>
                </a:rPr>
                <a:t>ellos, ellas, Uds.</a:t>
              </a:r>
            </a:p>
          </p:txBody>
        </p:sp>
        <p:sp>
          <p:nvSpPr>
            <p:cNvPr id="25619" name="Rectangle 116"/>
            <p:cNvSpPr>
              <a:spLocks noChangeArrowheads="1"/>
            </p:cNvSpPr>
            <p:nvPr/>
          </p:nvSpPr>
          <p:spPr bwMode="auto">
            <a:xfrm>
              <a:off x="3676" y="1940"/>
              <a:ext cx="639" cy="1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400" b="1">
                  <a:solidFill>
                    <a:srgbClr val="015CFF"/>
                  </a:solidFill>
                </a:rPr>
                <a:t>ver</a:t>
              </a:r>
            </a:p>
            <a:p>
              <a:pPr>
                <a:lnSpc>
                  <a:spcPct val="90000"/>
                </a:lnSpc>
              </a:pPr>
              <a:r>
                <a:rPr lang="en-US" sz="2400" b="1">
                  <a:solidFill>
                    <a:schemeClr val="tx1"/>
                  </a:solidFill>
                </a:rPr>
                <a:t>vi</a:t>
              </a:r>
            </a:p>
            <a:p>
              <a:pPr>
                <a:lnSpc>
                  <a:spcPct val="90000"/>
                </a:lnSpc>
              </a:pPr>
              <a:r>
                <a:rPr lang="en-US" sz="2400" b="1">
                  <a:solidFill>
                    <a:schemeClr val="tx1"/>
                  </a:solidFill>
                </a:rPr>
                <a:t>viste</a:t>
              </a:r>
            </a:p>
            <a:p>
              <a:pPr>
                <a:lnSpc>
                  <a:spcPct val="90000"/>
                </a:lnSpc>
              </a:pPr>
              <a:r>
                <a:rPr lang="en-US" sz="2400" b="1">
                  <a:solidFill>
                    <a:schemeClr val="tx1"/>
                  </a:solidFill>
                </a:rPr>
                <a:t>vio</a:t>
              </a:r>
            </a:p>
            <a:p>
              <a:pPr>
                <a:lnSpc>
                  <a:spcPct val="90000"/>
                </a:lnSpc>
              </a:pPr>
              <a:r>
                <a:rPr lang="en-US" sz="2400" b="1">
                  <a:solidFill>
                    <a:schemeClr val="tx1"/>
                  </a:solidFill>
                </a:rPr>
                <a:t>vimos</a:t>
              </a:r>
            </a:p>
            <a:p>
              <a:pPr>
                <a:lnSpc>
                  <a:spcPct val="90000"/>
                </a:lnSpc>
              </a:pPr>
              <a:r>
                <a:rPr lang="en-US" sz="2400" i="1">
                  <a:solidFill>
                    <a:schemeClr val="tx1"/>
                  </a:solidFill>
                </a:rPr>
                <a:t>visteis</a:t>
              </a:r>
              <a:endParaRPr lang="en-US" sz="2400">
                <a:solidFill>
                  <a:schemeClr val="tx1"/>
                </a:solidFill>
              </a:endParaRPr>
            </a:p>
            <a:p>
              <a:pPr>
                <a:lnSpc>
                  <a:spcPct val="90000"/>
                </a:lnSpc>
              </a:pPr>
              <a:r>
                <a:rPr lang="en-US" sz="2400" b="1">
                  <a:solidFill>
                    <a:schemeClr val="tx1"/>
                  </a:solidFill>
                </a:rPr>
                <a:t>vieron</a:t>
              </a:r>
            </a:p>
          </p:txBody>
        </p:sp>
      </p:grpSp>
      <p:pic>
        <p:nvPicPr>
          <p:cNvPr id="25605" name="Picture 1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952500"/>
            <a:ext cx="66643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Rectangle 74"/>
          <p:cNvSpPr>
            <a:spLocks noChangeArrowheads="1"/>
          </p:cNvSpPr>
          <p:nvPr/>
        </p:nvSpPr>
        <p:spPr bwMode="auto">
          <a:xfrm>
            <a:off x="6286500" y="441325"/>
            <a:ext cx="177800" cy="2174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Rectangle 73"/>
          <p:cNvSpPr>
            <a:spLocks noChangeArrowheads="1"/>
          </p:cNvSpPr>
          <p:nvPr/>
        </p:nvSpPr>
        <p:spPr bwMode="auto">
          <a:xfrm>
            <a:off x="7264400" y="428625"/>
            <a:ext cx="177800" cy="2174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Rectangle 43"/>
          <p:cNvSpPr>
            <a:spLocks noChangeArrowheads="1"/>
          </p:cNvSpPr>
          <p:nvPr/>
        </p:nvSpPr>
        <p:spPr bwMode="auto">
          <a:xfrm>
            <a:off x="8670925" y="417513"/>
            <a:ext cx="177800" cy="217487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560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0" name="Text Box 3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12 de 63</a:t>
            </a:r>
            <a:endParaRPr lang="en-US" sz="1600" b="1">
              <a:solidFill>
                <a:srgbClr val="FE0000"/>
              </a:solidFill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791450" y="5845175"/>
            <a:ext cx="1200150" cy="304800"/>
            <a:chOff x="4938" y="3622"/>
            <a:chExt cx="756" cy="192"/>
          </a:xfrm>
        </p:grpSpPr>
        <p:sp>
          <p:nvSpPr>
            <p:cNvPr id="25615" name="AutoShape 5"/>
            <p:cNvSpPr>
              <a:spLocks noChangeArrowheads="1"/>
            </p:cNvSpPr>
            <p:nvPr/>
          </p:nvSpPr>
          <p:spPr bwMode="auto">
            <a:xfrm>
              <a:off x="4968" y="3622"/>
              <a:ext cx="726" cy="192"/>
            </a:xfrm>
            <a:prstGeom prst="homePlate">
              <a:avLst>
                <a:gd name="adj" fmla="val 9453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5616" name="Text Box 6"/>
            <p:cNvSpPr txBox="1">
              <a:spLocks noChangeArrowheads="1"/>
            </p:cNvSpPr>
            <p:nvPr/>
          </p:nvSpPr>
          <p:spPr bwMode="auto">
            <a:xfrm>
              <a:off x="4938" y="3622"/>
              <a:ext cx="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Next Slide</a:t>
              </a:r>
            </a:p>
          </p:txBody>
        </p:sp>
      </p:grpSp>
      <p:sp>
        <p:nvSpPr>
          <p:cNvPr id="25612" name="Text Box 99"/>
          <p:cNvSpPr txBox="1">
            <a:spLocks noChangeArrowheads="1"/>
          </p:cNvSpPr>
          <p:nvPr/>
        </p:nvSpPr>
        <p:spPr bwMode="auto">
          <a:xfrm>
            <a:off x="681038" y="1858963"/>
            <a:ext cx="792956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 b="1">
                <a:cs typeface="Times New Roman" charset="0"/>
              </a:rPr>
              <a:t>2. </a:t>
            </a:r>
            <a:r>
              <a:rPr lang="en-US">
                <a:solidFill>
                  <a:srgbClr val="000000"/>
                </a:solidFill>
                <a:cs typeface="Times New Roman" charset="0"/>
              </a:rPr>
              <a:t>The preterite forms of the verbs </a:t>
            </a:r>
            <a:r>
              <a:rPr lang="en-US" b="1">
                <a:solidFill>
                  <a:srgbClr val="000000"/>
                </a:solidFill>
                <a:cs typeface="Times New Roman" charset="0"/>
              </a:rPr>
              <a:t>dar </a:t>
            </a:r>
            <a:r>
              <a:rPr lang="en-US">
                <a:solidFill>
                  <a:srgbClr val="000000"/>
                </a:solidFill>
                <a:cs typeface="Times New Roman" charset="0"/>
              </a:rPr>
              <a:t>and </a:t>
            </a:r>
            <a:r>
              <a:rPr lang="en-US" b="1">
                <a:solidFill>
                  <a:srgbClr val="000000"/>
                </a:solidFill>
                <a:cs typeface="Times New Roman" charset="0"/>
              </a:rPr>
              <a:t>ver</a:t>
            </a:r>
            <a:r>
              <a:rPr lang="en-US" b="1">
                <a:cs typeface="Times New Roman" charset="0"/>
              </a:rPr>
              <a:t> </a:t>
            </a:r>
            <a:r>
              <a:rPr lang="en-US">
                <a:solidFill>
                  <a:srgbClr val="000000"/>
                </a:solidFill>
                <a:cs typeface="Times New Roman" charset="0"/>
              </a:rPr>
              <a:t>are </a:t>
            </a:r>
          </a:p>
          <a:p>
            <a:pPr marL="457200" indent="-457200"/>
            <a:r>
              <a:rPr lang="en-US">
                <a:solidFill>
                  <a:srgbClr val="000000"/>
                </a:solidFill>
                <a:cs typeface="Times New Roman" charset="0"/>
              </a:rPr>
              <a:t>      the same as those of regular ____ and ____ verbs. </a:t>
            </a:r>
          </a:p>
        </p:txBody>
      </p:sp>
      <p:sp>
        <p:nvSpPr>
          <p:cNvPr id="162933" name="Rectangle 117"/>
          <p:cNvSpPr>
            <a:spLocks noChangeArrowheads="1"/>
          </p:cNvSpPr>
          <p:nvPr/>
        </p:nvSpPr>
        <p:spPr bwMode="auto">
          <a:xfrm>
            <a:off x="6400800" y="2255838"/>
            <a:ext cx="5318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cs typeface="Times New Roman" charset="0"/>
              </a:rPr>
              <a:t>-ir</a:t>
            </a:r>
          </a:p>
        </p:txBody>
      </p:sp>
      <p:sp>
        <p:nvSpPr>
          <p:cNvPr id="162934" name="Rectangle 118"/>
          <p:cNvSpPr>
            <a:spLocks noChangeArrowheads="1"/>
          </p:cNvSpPr>
          <p:nvPr/>
        </p:nvSpPr>
        <p:spPr bwMode="auto">
          <a:xfrm>
            <a:off x="5068888" y="2262188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cs typeface="Times New Roman" charset="0"/>
              </a:rPr>
              <a:t>-er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2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2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2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2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2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2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914" grpId="0" animBg="1"/>
      <p:bldP spid="162933" grpId="0" autoUpdateAnimBg="0"/>
      <p:bldP spid="16293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952500"/>
            <a:ext cx="66643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7783" name="Rectangle 39"/>
          <p:cNvSpPr>
            <a:spLocks noChangeArrowheads="1"/>
          </p:cNvSpPr>
          <p:nvPr/>
        </p:nvSpPr>
        <p:spPr bwMode="auto">
          <a:xfrm>
            <a:off x="1654175" y="5010150"/>
            <a:ext cx="703263" cy="30003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778" name="Rectangle 34"/>
          <p:cNvSpPr>
            <a:spLocks noChangeArrowheads="1"/>
          </p:cNvSpPr>
          <p:nvPr/>
        </p:nvSpPr>
        <p:spPr bwMode="auto">
          <a:xfrm>
            <a:off x="4244975" y="5043488"/>
            <a:ext cx="2486025" cy="300037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756" name="Rectangle 12"/>
          <p:cNvSpPr>
            <a:spLocks noChangeArrowheads="1"/>
          </p:cNvSpPr>
          <p:nvPr/>
        </p:nvSpPr>
        <p:spPr bwMode="auto">
          <a:xfrm>
            <a:off x="2254250" y="3451225"/>
            <a:ext cx="1128713" cy="27781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Rectangle 14"/>
          <p:cNvSpPr>
            <a:spLocks noChangeArrowheads="1"/>
          </p:cNvSpPr>
          <p:nvPr/>
        </p:nvSpPr>
        <p:spPr bwMode="auto">
          <a:xfrm>
            <a:off x="6286500" y="441325"/>
            <a:ext cx="177800" cy="2174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Rectangle 15"/>
          <p:cNvSpPr>
            <a:spLocks noChangeArrowheads="1"/>
          </p:cNvSpPr>
          <p:nvPr/>
        </p:nvSpPr>
        <p:spPr bwMode="auto">
          <a:xfrm>
            <a:off x="7264400" y="428625"/>
            <a:ext cx="177800" cy="2174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Rectangle 16"/>
          <p:cNvSpPr>
            <a:spLocks noChangeArrowheads="1"/>
          </p:cNvSpPr>
          <p:nvPr/>
        </p:nvSpPr>
        <p:spPr bwMode="auto">
          <a:xfrm>
            <a:off x="8670925" y="417513"/>
            <a:ext cx="177800" cy="217487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6633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4" name="Text Box 18"/>
          <p:cNvSpPr txBox="1">
            <a:spLocks noChangeArrowheads="1"/>
          </p:cNvSpPr>
          <p:nvPr/>
        </p:nvSpPr>
        <p:spPr bwMode="auto">
          <a:xfrm>
            <a:off x="660400" y="6218238"/>
            <a:ext cx="1104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600" b="1">
                <a:solidFill>
                  <a:srgbClr val="FE0000"/>
                </a:solidFill>
                <a:latin typeface="Arial" charset="0"/>
              </a:rPr>
              <a:t>Unidad 5</a:t>
            </a:r>
            <a:br>
              <a:rPr lang="en-US" sz="1600" b="1">
                <a:solidFill>
                  <a:srgbClr val="FE0000"/>
                </a:solidFill>
                <a:latin typeface="Arial" charset="0"/>
              </a:rPr>
            </a:br>
            <a:r>
              <a:rPr lang="en-US" sz="1600" b="1">
                <a:solidFill>
                  <a:srgbClr val="FE0000"/>
                </a:solidFill>
                <a:latin typeface="Arial" charset="0"/>
              </a:rPr>
              <a:t>13 de 63</a:t>
            </a:r>
            <a:endParaRPr lang="en-US" sz="1600" b="1">
              <a:solidFill>
                <a:srgbClr val="FE0000"/>
              </a:solidFill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7791450" y="5845175"/>
            <a:ext cx="1200150" cy="304800"/>
            <a:chOff x="4938" y="3622"/>
            <a:chExt cx="756" cy="192"/>
          </a:xfrm>
        </p:grpSpPr>
        <p:sp>
          <p:nvSpPr>
            <p:cNvPr id="26642" name="AutoShape 20"/>
            <p:cNvSpPr>
              <a:spLocks noChangeArrowheads="1"/>
            </p:cNvSpPr>
            <p:nvPr/>
          </p:nvSpPr>
          <p:spPr bwMode="auto">
            <a:xfrm>
              <a:off x="4968" y="3622"/>
              <a:ext cx="726" cy="192"/>
            </a:xfrm>
            <a:prstGeom prst="homePlate">
              <a:avLst>
                <a:gd name="adj" fmla="val 94531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643" name="Text Box 21"/>
            <p:cNvSpPr txBox="1">
              <a:spLocks noChangeArrowheads="1"/>
            </p:cNvSpPr>
            <p:nvPr/>
          </p:nvSpPr>
          <p:spPr bwMode="auto">
            <a:xfrm>
              <a:off x="4938" y="3622"/>
              <a:ext cx="7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Next Slide</a:t>
              </a:r>
            </a:p>
          </p:txBody>
        </p:sp>
      </p:grpSp>
      <p:sp>
        <p:nvSpPr>
          <p:cNvPr id="26636" name="Text Box 22"/>
          <p:cNvSpPr txBox="1">
            <a:spLocks noChangeArrowheads="1"/>
          </p:cNvSpPr>
          <p:nvPr/>
        </p:nvSpPr>
        <p:spPr bwMode="auto">
          <a:xfrm>
            <a:off x="681038" y="2001838"/>
            <a:ext cx="792956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 b="1">
                <a:cs typeface="Times New Roman" charset="0"/>
              </a:rPr>
              <a:t>3.</a:t>
            </a:r>
            <a:r>
              <a:rPr lang="en-US">
                <a:cs typeface="Times New Roman" charset="0"/>
              </a:rPr>
              <a:t>	</a:t>
            </a:r>
            <a:r>
              <a:rPr lang="en-US">
                <a:solidFill>
                  <a:srgbClr val="000000"/>
                </a:solidFill>
                <a:cs typeface="Times New Roman" charset="0"/>
              </a:rPr>
              <a:t>Remember that the preterite is used to tell about an event that happened at a _____________________. </a:t>
            </a:r>
          </a:p>
        </p:txBody>
      </p:sp>
      <p:sp>
        <p:nvSpPr>
          <p:cNvPr id="287772" name="Rectangle 28"/>
          <p:cNvSpPr>
            <a:spLocks noChangeArrowheads="1"/>
          </p:cNvSpPr>
          <p:nvPr/>
        </p:nvSpPr>
        <p:spPr bwMode="auto">
          <a:xfrm>
            <a:off x="4492625" y="2398713"/>
            <a:ext cx="34861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cs typeface="Times New Roman" charset="0"/>
              </a:rPr>
              <a:t>specific time in the past</a:t>
            </a:r>
          </a:p>
        </p:txBody>
      </p:sp>
      <p:sp>
        <p:nvSpPr>
          <p:cNvPr id="287780" name="Rectangle 36"/>
          <p:cNvSpPr>
            <a:spLocks noChangeArrowheads="1"/>
          </p:cNvSpPr>
          <p:nvPr/>
        </p:nvSpPr>
        <p:spPr bwMode="auto">
          <a:xfrm>
            <a:off x="3435350" y="3451225"/>
            <a:ext cx="1041400" cy="277813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781" name="Rectangle 37"/>
          <p:cNvSpPr>
            <a:spLocks noChangeArrowheads="1"/>
          </p:cNvSpPr>
          <p:nvPr/>
        </p:nvSpPr>
        <p:spPr bwMode="auto">
          <a:xfrm>
            <a:off x="1479550" y="4244975"/>
            <a:ext cx="698500" cy="300038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782" name="Rectangle 38"/>
          <p:cNvSpPr>
            <a:spLocks noChangeArrowheads="1"/>
          </p:cNvSpPr>
          <p:nvPr/>
        </p:nvSpPr>
        <p:spPr bwMode="auto">
          <a:xfrm>
            <a:off x="2698750" y="4244975"/>
            <a:ext cx="698500" cy="30003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1" name="Text Box 29"/>
          <p:cNvSpPr txBox="1">
            <a:spLocks noChangeArrowheads="1"/>
          </p:cNvSpPr>
          <p:nvPr/>
        </p:nvSpPr>
        <p:spPr bwMode="auto">
          <a:xfrm>
            <a:off x="1389063" y="2994025"/>
            <a:ext cx="6894512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b="1">
                <a:solidFill>
                  <a:schemeClr val="tx1"/>
                </a:solidFill>
              </a:rPr>
              <a:t>Ellos salieron anoche.</a:t>
            </a:r>
          </a:p>
          <a:p>
            <a:pPr>
              <a:lnSpc>
                <a:spcPct val="200000"/>
              </a:lnSpc>
            </a:pPr>
            <a:r>
              <a:rPr lang="en-US" b="1">
                <a:solidFill>
                  <a:schemeClr val="tx1"/>
                </a:solidFill>
              </a:rPr>
              <a:t>Ayer no comí en casa. Comí en el restaurante.</a:t>
            </a:r>
          </a:p>
          <a:p>
            <a:pPr>
              <a:lnSpc>
                <a:spcPct val="200000"/>
              </a:lnSpc>
            </a:pPr>
            <a:r>
              <a:rPr lang="en-US" b="1">
                <a:solidFill>
                  <a:schemeClr val="tx1"/>
                </a:solidFill>
              </a:rPr>
              <a:t>¿Viste una película la semana pasada?</a:t>
            </a:r>
            <a:endParaRPr 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7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7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83" grpId="0" animBg="1"/>
      <p:bldP spid="287778" grpId="0" animBg="1"/>
      <p:bldP spid="287756" grpId="0" animBg="1"/>
      <p:bldP spid="287772" grpId="0" autoUpdateAnimBg="0"/>
      <p:bldP spid="287780" grpId="0" animBg="1"/>
      <p:bldP spid="287781" grpId="0" animBg="1"/>
      <p:bldP spid="28778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1123950" y="1771650"/>
            <a:ext cx="60293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La tarea</a:t>
            </a:r>
          </a:p>
          <a:p>
            <a:r>
              <a:rPr lang="en-US"/>
              <a:t>Workbook Pg 76 Ex 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</Words>
  <Application>Microsoft Office PowerPoint</Application>
  <PresentationFormat>On-screen Show (4:3)</PresentationFormat>
  <Paragraphs>91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Me llamo ______________ Clase 7 La fecha es el 24 del  mayo 2012 </vt:lpstr>
      <vt:lpstr>Corregimos La tarea Pg 74 Ex 3</vt:lpstr>
      <vt:lpstr>Pg 74 Ex 4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7 La fecha es el 24 del  mayo 2012 </dc:title>
  <dc:creator>Sherice</dc:creator>
  <cp:lastModifiedBy>Sherice</cp:lastModifiedBy>
  <cp:revision>1</cp:revision>
  <dcterms:created xsi:type="dcterms:W3CDTF">2012-05-24T16:59:59Z</dcterms:created>
  <dcterms:modified xsi:type="dcterms:W3CDTF">2012-05-24T17:00:35Z</dcterms:modified>
</cp:coreProperties>
</file>